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3" r:id="rId8"/>
    <p:sldId id="264" r:id="rId9"/>
    <p:sldId id="261" r:id="rId10"/>
    <p:sldId id="26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8005D-9EFB-49BE-8FE7-39C8A1D9BACE}" v="756" dt="2021-05-19T09:29:24.217"/>
    <p1510:client id="{BFF46BF0-63F6-41A1-9BD6-990085411B59}" v="225" dt="2021-05-19T12:02:38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A </a:t>
          </a:r>
          <a:r>
            <a:rPr lang="it-IT" dirty="0" err="1"/>
            <a:t>rising</a:t>
          </a:r>
          <a:r>
            <a:rPr lang="it-IT" dirty="0"/>
            <a:t> </a:t>
          </a:r>
          <a:r>
            <a:rPr lang="it-IT" dirty="0" err="1"/>
            <a:t>computational</a:t>
          </a:r>
          <a:r>
            <a:rPr lang="it-IT" dirty="0"/>
            <a:t> technique </a:t>
          </a:r>
          <a:r>
            <a:rPr lang="it-IT" dirty="0" err="1"/>
            <a:t>employs</a:t>
          </a:r>
          <a:r>
            <a:rPr lang="it-IT" dirty="0"/>
            <a:t> </a:t>
          </a:r>
          <a:r>
            <a:rPr lang="it-IT" dirty="0" err="1"/>
            <a:t>Neural</a:t>
          </a:r>
          <a:r>
            <a:rPr lang="it-IT" dirty="0"/>
            <a:t> Networks to </a:t>
          </a:r>
          <a:r>
            <a:rPr lang="it-IT" dirty="0" err="1"/>
            <a:t>reconstruct</a:t>
          </a:r>
          <a:r>
            <a:rPr lang="it-IT" dirty="0"/>
            <a:t> </a:t>
          </a:r>
          <a:r>
            <a:rPr lang="it-IT" b="1" dirty="0"/>
            <a:t>pressure</a:t>
          </a:r>
          <a:r>
            <a:rPr lang="it-IT" dirty="0"/>
            <a:t> and </a:t>
          </a:r>
          <a:r>
            <a:rPr lang="it-IT" b="1" dirty="0" err="1"/>
            <a:t>velocity</a:t>
          </a:r>
          <a:r>
            <a:rPr lang="it-IT" dirty="0"/>
            <a:t> of the </a:t>
          </a:r>
          <a:r>
            <a:rPr lang="it-IT" dirty="0" err="1"/>
            <a:t>fluid</a:t>
          </a:r>
          <a:r>
            <a:rPr lang="it-IT" dirty="0"/>
            <a:t>, the </a:t>
          </a:r>
          <a:r>
            <a:rPr lang="it-IT" dirty="0" err="1"/>
            <a:t>main</a:t>
          </a:r>
          <a:r>
            <a:rPr lang="it-IT" dirty="0"/>
            <a:t> </a:t>
          </a:r>
          <a:r>
            <a:rPr lang="it-IT" dirty="0" err="1"/>
            <a:t>unknows</a:t>
          </a:r>
          <a:r>
            <a:rPr lang="it-IT" dirty="0"/>
            <a:t> in </a:t>
          </a:r>
          <a:r>
            <a:rPr lang="it-IT" dirty="0" err="1"/>
            <a:t>this</a:t>
          </a:r>
          <a:r>
            <a:rPr lang="it-IT" dirty="0"/>
            <a:t> field.</a:t>
          </a:r>
          <a:endParaRPr lang="en-US" dirty="0"/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LinFactNeighborX="-187" custLinFactNeighborY="749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Our</a:t>
          </a:r>
          <a:r>
            <a:rPr lang="en-US" sz="1800" baseline="0" dirty="0"/>
            <a:t> future goal is to apply this strategy to a complex, real problem: the </a:t>
          </a:r>
          <a:r>
            <a:rPr lang="en-US" sz="1800" b="1" baseline="0" dirty="0"/>
            <a:t>Coronary Flow Assessment</a:t>
          </a:r>
          <a:r>
            <a:rPr lang="en-US" sz="1800" b="0" baseline="0" dirty="0"/>
            <a:t>, fundamental to evaluate </a:t>
          </a:r>
          <a:r>
            <a:rPr lang="it-IT" sz="1800" b="1" i="0" dirty="0" err="1"/>
            <a:t>coronary</a:t>
          </a:r>
          <a:r>
            <a:rPr lang="it-IT" sz="1800" b="1" i="0" dirty="0"/>
            <a:t> </a:t>
          </a:r>
          <a:r>
            <a:rPr lang="it-IT" sz="1800" b="1" i="0" dirty="0" err="1"/>
            <a:t>artery</a:t>
          </a:r>
          <a:r>
            <a:rPr lang="it-IT" sz="1800" b="1" i="0" dirty="0"/>
            <a:t> </a:t>
          </a:r>
          <a:r>
            <a:rPr lang="it-IT" sz="1800" b="1" i="0" dirty="0" err="1"/>
            <a:t>disease</a:t>
          </a:r>
          <a:r>
            <a:rPr lang="it-IT" sz="1800" b="0" i="0" dirty="0"/>
            <a:t>.</a:t>
          </a:r>
          <a:r>
            <a:rPr lang="en-US" sz="1800" b="0" baseline="0" dirty="0"/>
            <a:t> </a:t>
          </a:r>
          <a:br>
            <a:rPr lang="en-US" sz="1800" b="0" baseline="0" dirty="0"/>
          </a:br>
          <a:r>
            <a:rPr lang="en-US" sz="1800" b="0" baseline="0" dirty="0"/>
            <a:t>In this case, there is no hope for an analytical solution!</a:t>
          </a:r>
          <a:endParaRPr lang="en-US" sz="1800" b="1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ML algorithms provide information in a more </a:t>
          </a:r>
          <a:r>
            <a:rPr lang="en-US" b="1" i="0" dirty="0"/>
            <a:t>reproducible</a:t>
          </a:r>
          <a:r>
            <a:rPr lang="en-US" b="0" i="0" dirty="0"/>
            <a:t> manner and with </a:t>
          </a:r>
          <a:r>
            <a:rPr lang="en-US" b="1" i="0" dirty="0"/>
            <a:t>improved diagnostic accuracy</a:t>
          </a:r>
          <a:r>
            <a:rPr lang="en-US" b="0" i="0" dirty="0"/>
            <a:t> in comparison to the traditional methods.</a:t>
          </a:r>
          <a:r>
            <a:rPr lang="en-US" dirty="0"/>
            <a:t> </a:t>
          </a:r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26756" custScaleY="108248" custLinFactNeighborX="-40468" custLinFactNeighborY="-40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Organo cuore con riempimento a tinta unita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ScaleX="125420" custScaleY="123514" custLinFactNeighborX="-4576" custLinFactNeighborY="-2775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X="0" custLinFactNeighborY="35958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04788" custScaleY="115097" custLinFactNeighborX="-10597" custLinFactNeighborY="3270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</dgm:spPr>
      <dgm:extLst>
        <a:ext uri="{E40237B7-FDA0-4F09-8148-C483321AD2D9}">
          <dgm14:cNvPr xmlns:dgm14="http://schemas.microsoft.com/office/drawing/2010/diagram" id="0" name="" descr="Buona idea con riempimento a tinta unita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11094" custLinFactNeighborX="-4601" custLinFactNeighborY="34851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0" y="899278"/>
          <a:ext cx="6659560" cy="1660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300601" y="1126421"/>
          <a:ext cx="1316335" cy="12059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917539" y="899278"/>
          <a:ext cx="4742020" cy="166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05" tIns="175705" rIns="175705" bIns="1757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the </a:t>
          </a:r>
          <a:r>
            <a:rPr lang="it-IT" sz="1900" kern="1200" dirty="0" err="1"/>
            <a:t>Fluid</a:t>
          </a:r>
          <a:r>
            <a:rPr lang="it-IT" sz="1900" kern="1200" dirty="0"/>
            <a:t> Dynamics framework </a:t>
          </a:r>
          <a:r>
            <a:rPr lang="it-IT" sz="1900" kern="1200" dirty="0" err="1"/>
            <a:t>we</a:t>
          </a:r>
          <a:r>
            <a:rPr lang="it-IT" sz="1900" kern="1200" dirty="0"/>
            <a:t> </a:t>
          </a:r>
          <a:r>
            <a:rPr lang="it-IT" sz="1900" kern="1200" dirty="0" err="1"/>
            <a:t>often</a:t>
          </a:r>
          <a:r>
            <a:rPr lang="it-IT" sz="1900" kern="1200" dirty="0"/>
            <a:t> </a:t>
          </a:r>
          <a:r>
            <a:rPr lang="it-IT" sz="1900" kern="1200" dirty="0" err="1"/>
            <a:t>meet</a:t>
          </a:r>
          <a:r>
            <a:rPr lang="it-IT" sz="1900" kern="1200" dirty="0"/>
            <a:t> </a:t>
          </a:r>
          <a:r>
            <a:rPr lang="it-IT" sz="1900" kern="1200" dirty="0" err="1"/>
            <a:t>problems</a:t>
          </a:r>
          <a:r>
            <a:rPr lang="it-IT" sz="1900" kern="1200" dirty="0"/>
            <a:t> </a:t>
          </a:r>
          <a:r>
            <a:rPr lang="it-IT" sz="1900" kern="1200" dirty="0" err="1"/>
            <a:t>involving</a:t>
          </a:r>
          <a:r>
            <a:rPr lang="it-IT" sz="1900" kern="1200" dirty="0"/>
            <a:t> </a:t>
          </a:r>
          <a:r>
            <a:rPr lang="it-IT" sz="1900" b="1" kern="1200" dirty="0" err="1"/>
            <a:t>PDEs</a:t>
          </a:r>
          <a:r>
            <a:rPr lang="it-IT" sz="1900" kern="1200" dirty="0"/>
            <a:t> </a:t>
          </a:r>
          <a:r>
            <a:rPr lang="it-IT" sz="1900" kern="1200" dirty="0" err="1"/>
            <a:t>which</a:t>
          </a:r>
          <a:r>
            <a:rPr lang="it-IT" sz="1900" kern="1200" dirty="0"/>
            <a:t> </a:t>
          </a:r>
          <a:r>
            <a:rPr lang="it-IT" sz="1900" kern="1200" dirty="0" err="1"/>
            <a:t>cannot</a:t>
          </a:r>
          <a:r>
            <a:rPr lang="it-IT" sz="1900" kern="1200" dirty="0"/>
            <a:t> be </a:t>
          </a:r>
          <a:r>
            <a:rPr lang="it-IT" sz="1900" kern="1200" dirty="0" err="1"/>
            <a:t>solved</a:t>
          </a:r>
          <a:r>
            <a:rPr lang="it-IT" sz="1900" kern="1200" dirty="0"/>
            <a:t> </a:t>
          </a:r>
          <a:r>
            <a:rPr lang="it-IT" sz="1900" kern="1200" dirty="0" err="1"/>
            <a:t>analitically</a:t>
          </a:r>
          <a:r>
            <a:rPr lang="it-IT" sz="1900" kern="1200" dirty="0"/>
            <a:t>.</a:t>
          </a:r>
          <a:endParaRPr lang="en-US" sz="1900" kern="1200" dirty="0"/>
        </a:p>
      </dsp:txBody>
      <dsp:txXfrm>
        <a:off x="1917539" y="899278"/>
        <a:ext cx="4742020" cy="1660207"/>
      </dsp:txXfrm>
    </dsp:sp>
    <dsp:sp modelId="{ACF4FC75-E19F-4B78-8D8D-172F26D40180}">
      <dsp:nvSpPr>
        <dsp:cNvPr id="0" name=""/>
        <dsp:cNvSpPr/>
      </dsp:nvSpPr>
      <dsp:spPr>
        <a:xfrm>
          <a:off x="0" y="3001632"/>
          <a:ext cx="6659560" cy="1660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202053" y="3069498"/>
          <a:ext cx="1310208" cy="1417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908671" y="2986972"/>
          <a:ext cx="4742020" cy="1660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05" tIns="175705" rIns="175705" bIns="1757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 </a:t>
          </a:r>
          <a:r>
            <a:rPr lang="it-IT" sz="1900" kern="1200" dirty="0" err="1"/>
            <a:t>rising</a:t>
          </a:r>
          <a:r>
            <a:rPr lang="it-IT" sz="1900" kern="1200" dirty="0"/>
            <a:t> </a:t>
          </a:r>
          <a:r>
            <a:rPr lang="it-IT" sz="1900" kern="1200" dirty="0" err="1"/>
            <a:t>computational</a:t>
          </a:r>
          <a:r>
            <a:rPr lang="it-IT" sz="1900" kern="1200" dirty="0"/>
            <a:t> technique </a:t>
          </a:r>
          <a:r>
            <a:rPr lang="it-IT" sz="1900" kern="1200" dirty="0" err="1"/>
            <a:t>employs</a:t>
          </a:r>
          <a:r>
            <a:rPr lang="it-IT" sz="1900" kern="1200" dirty="0"/>
            <a:t> </a:t>
          </a:r>
          <a:r>
            <a:rPr lang="it-IT" sz="1900" kern="1200" dirty="0" err="1"/>
            <a:t>Neural</a:t>
          </a:r>
          <a:r>
            <a:rPr lang="it-IT" sz="1900" kern="1200" dirty="0"/>
            <a:t> Networks to </a:t>
          </a:r>
          <a:r>
            <a:rPr lang="it-IT" sz="1900" kern="1200" dirty="0" err="1"/>
            <a:t>reconstruct</a:t>
          </a:r>
          <a:r>
            <a:rPr lang="it-IT" sz="1900" kern="1200" dirty="0"/>
            <a:t> </a:t>
          </a:r>
          <a:r>
            <a:rPr lang="it-IT" sz="1900" b="1" kern="1200" dirty="0"/>
            <a:t>pressure</a:t>
          </a:r>
          <a:r>
            <a:rPr lang="it-IT" sz="1900" kern="1200" dirty="0"/>
            <a:t> and </a:t>
          </a:r>
          <a:r>
            <a:rPr lang="it-IT" sz="1900" b="1" kern="1200" dirty="0" err="1"/>
            <a:t>velocity</a:t>
          </a:r>
          <a:r>
            <a:rPr lang="it-IT" sz="1900" kern="1200" dirty="0"/>
            <a:t> of the </a:t>
          </a:r>
          <a:r>
            <a:rPr lang="it-IT" sz="1900" kern="1200" dirty="0" err="1"/>
            <a:t>fluid</a:t>
          </a:r>
          <a:r>
            <a:rPr lang="it-IT" sz="1900" kern="1200" dirty="0"/>
            <a:t>, the </a:t>
          </a:r>
          <a:r>
            <a:rPr lang="it-IT" sz="1900" kern="1200" dirty="0" err="1"/>
            <a:t>main</a:t>
          </a:r>
          <a:r>
            <a:rPr lang="it-IT" sz="1900" kern="1200" dirty="0"/>
            <a:t> </a:t>
          </a:r>
          <a:r>
            <a:rPr lang="it-IT" sz="1900" kern="1200" dirty="0" err="1"/>
            <a:t>unknows</a:t>
          </a:r>
          <a:r>
            <a:rPr lang="it-IT" sz="1900" kern="1200" dirty="0"/>
            <a:t> in </a:t>
          </a:r>
          <a:r>
            <a:rPr lang="it-IT" sz="1900" kern="1200" dirty="0" err="1"/>
            <a:t>this</a:t>
          </a:r>
          <a:r>
            <a:rPr lang="it-IT" sz="1900" kern="1200" dirty="0"/>
            <a:t> field.</a:t>
          </a:r>
          <a:endParaRPr lang="en-US" sz="1900" kern="1200" dirty="0"/>
        </a:p>
      </dsp:txBody>
      <dsp:txXfrm>
        <a:off x="1908671" y="2986972"/>
        <a:ext cx="4742020" cy="1660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198922" y="511804"/>
          <a:ext cx="6460616" cy="2058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0" y="921872"/>
          <a:ext cx="1372616" cy="1152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349416" y="200028"/>
          <a:ext cx="5123200" cy="2649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59" tIns="227059" rIns="227059" bIns="227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Our</a:t>
          </a:r>
          <a:r>
            <a:rPr lang="en-US" sz="1800" kern="1200" baseline="0" dirty="0"/>
            <a:t> future goal is to apply this strategy to a complex, real problem: the </a:t>
          </a:r>
          <a:r>
            <a:rPr lang="en-US" sz="1800" b="1" kern="1200" baseline="0" dirty="0"/>
            <a:t>Coronary Flow Assessment</a:t>
          </a:r>
          <a:r>
            <a:rPr lang="en-US" sz="1800" b="0" kern="1200" baseline="0" dirty="0"/>
            <a:t>, fundamental to evaluate </a:t>
          </a:r>
          <a:r>
            <a:rPr lang="it-IT" sz="1800" b="1" i="0" kern="1200" dirty="0" err="1"/>
            <a:t>coronary</a:t>
          </a:r>
          <a:r>
            <a:rPr lang="it-IT" sz="1800" b="1" i="0" kern="1200" dirty="0"/>
            <a:t> </a:t>
          </a:r>
          <a:r>
            <a:rPr lang="it-IT" sz="1800" b="1" i="0" kern="1200" dirty="0" err="1"/>
            <a:t>artery</a:t>
          </a:r>
          <a:r>
            <a:rPr lang="it-IT" sz="1800" b="1" i="0" kern="1200" dirty="0"/>
            <a:t> </a:t>
          </a:r>
          <a:r>
            <a:rPr lang="it-IT" sz="1800" b="1" i="0" kern="1200" dirty="0" err="1"/>
            <a:t>disease</a:t>
          </a:r>
          <a:r>
            <a:rPr lang="it-IT" sz="1800" b="0" i="0" kern="1200" dirty="0"/>
            <a:t>.</a:t>
          </a:r>
          <a:r>
            <a:rPr lang="en-US" sz="1800" b="0" kern="1200" baseline="0" dirty="0"/>
            <a:t> </a:t>
          </a:r>
          <a:br>
            <a:rPr lang="en-US" sz="1800" b="0" kern="1200" baseline="0" dirty="0"/>
          </a:br>
          <a:r>
            <a:rPr lang="en-US" sz="1800" b="0" kern="1200" baseline="0" dirty="0"/>
            <a:t>In this case, there is no hope for an analytical solution!</a:t>
          </a:r>
          <a:endParaRPr lang="en-US" sz="1800" b="1" kern="1200" dirty="0"/>
        </a:p>
      </dsp:txBody>
      <dsp:txXfrm>
        <a:off x="1349416" y="200028"/>
        <a:ext cx="5123200" cy="2649918"/>
      </dsp:txXfrm>
    </dsp:sp>
    <dsp:sp modelId="{ACF4FC75-E19F-4B78-8D8D-172F26D40180}">
      <dsp:nvSpPr>
        <dsp:cNvPr id="0" name=""/>
        <dsp:cNvSpPr/>
      </dsp:nvSpPr>
      <dsp:spPr>
        <a:xfrm>
          <a:off x="-198922" y="3684585"/>
          <a:ext cx="6460616" cy="2058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246181" y="4103510"/>
          <a:ext cx="1134728" cy="12258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640991" y="3598135"/>
          <a:ext cx="4538006" cy="2145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059" tIns="227059" rIns="227059" bIns="2270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ML algorithms provide information in a more </a:t>
          </a:r>
          <a:r>
            <a:rPr lang="en-US" sz="1800" b="1" i="0" kern="1200" dirty="0"/>
            <a:t>reproducible</a:t>
          </a:r>
          <a:r>
            <a:rPr lang="en-US" sz="1800" b="0" i="0" kern="1200" dirty="0"/>
            <a:t> manner and with </a:t>
          </a:r>
          <a:r>
            <a:rPr lang="en-US" sz="1800" b="1" i="0" kern="1200" dirty="0"/>
            <a:t>improved diagnostic accuracy</a:t>
          </a:r>
          <a:r>
            <a:rPr lang="en-US" sz="1800" b="0" i="0" kern="1200" dirty="0"/>
            <a:t> in comparison to the traditional methods.</a:t>
          </a:r>
          <a:r>
            <a:rPr lang="en-US" sz="1800" kern="1200" dirty="0"/>
            <a:t> </a:t>
          </a:r>
        </a:p>
      </dsp:txBody>
      <dsp:txXfrm>
        <a:off x="1640991" y="3598135"/>
        <a:ext cx="4538006" cy="2145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068111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814874" y="4580878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45"/>
          <a:stretch/>
        </p:blipFill>
        <p:spPr>
          <a:xfrm>
            <a:off x="1" y="-328474"/>
            <a:ext cx="12192000" cy="1961966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-78838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Reconstructing</a:t>
            </a:r>
            <a:r>
              <a:rPr lang="it-IT" dirty="0"/>
              <a:t> the pressure </a:t>
            </a:r>
            <a:r>
              <a:rPr lang="en-GB" dirty="0"/>
              <a:t>is the main difficulty, since it is difficult to have its measures; for this reason, we 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known, and trained our Neural Network giving only the information on the mean value of the pressure.</a:t>
            </a:r>
          </a:p>
          <a:p>
            <a:r>
              <a:rPr lang="en-GB" dirty="0"/>
              <a:t>The reference library for the automatic differentiation is </a:t>
            </a:r>
            <a:r>
              <a:rPr lang="en-GB" b="1" dirty="0" err="1"/>
              <a:t>nisaba</a:t>
            </a:r>
            <a:r>
              <a:rPr lang="en-GB" dirty="0"/>
              <a:t>, a Python Library built on the top of </a:t>
            </a:r>
            <a:r>
              <a:rPr lang="en-GB" dirty="0" err="1"/>
              <a:t>Tensorflow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18" name="Immagine 17" descr="\documentclass{article}&#10;\usepackage{amsmath}&#10;\pagestyle{empty}&#10;\begin{document}&#10; &#10;$\begin{cases}&#10; -\Delta \textbf{u} + \nabla p = \textbf{f} = 0 \hspace{2mm}\hfill \text{in } \Omega \\&#10; \text{div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64DD0E83-60F8-413A-87F6-728AB8B2ED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4987903"/>
            <a:ext cx="5882679" cy="1529925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&#10;$\Omega = (-1,1) \times (-1,1)$&#10;&#10;\end{document}" title="IguanaTex Bitmap Display">
            <a:extLst>
              <a:ext uri="{FF2B5EF4-FFF2-40B4-BE49-F238E27FC236}">
                <a16:creationId xmlns:a16="http://schemas.microsoft.com/office/drawing/2014/main" id="{3520BEE0-B62C-4854-B2E7-C09C9FCA34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1" y="4336657"/>
            <a:ext cx="3162766" cy="3481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8ADE014-6D2A-43FA-9DB7-7AF1B8D335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883371" y="5164226"/>
            <a:ext cx="781235" cy="762722"/>
          </a:xfrm>
          <a:prstGeom prst="ellipse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4964218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5826E1FF-8C1D-4946-93DB-D64F7C3C2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45"/>
          <a:stretch/>
        </p:blipFill>
        <p:spPr>
          <a:xfrm>
            <a:off x="-1524" y="-26094"/>
            <a:ext cx="12192000" cy="196196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87829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D2A42F9-D214-4C40-836F-4E47C13D5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7"/>
          <a:stretch/>
        </p:blipFill>
        <p:spPr>
          <a:xfrm>
            <a:off x="572521" y="2607732"/>
            <a:ext cx="3848688" cy="3357724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77E1E48-B4C2-4E04-9E3D-DEB8BAF37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9" t="-1399" r="-6959" b="-2191"/>
          <a:stretch/>
        </p:blipFill>
        <p:spPr>
          <a:xfrm>
            <a:off x="5611300" y="2607732"/>
            <a:ext cx="4318986" cy="3357725"/>
          </a:xfr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r="26311"/>
          <a:stretch/>
        </p:blipFill>
        <p:spPr>
          <a:xfrm>
            <a:off x="6365289" y="0"/>
            <a:ext cx="5826711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663" y="2417826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68466"/>
              </p:ext>
            </p:extLst>
          </p:nvPr>
        </p:nvGraphicFramePr>
        <p:xfrm>
          <a:off x="368809" y="504825"/>
          <a:ext cx="6460616" cy="574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e 5">
            <a:extLst>
              <a:ext uri="{FF2B5EF4-FFF2-40B4-BE49-F238E27FC236}">
                <a16:creationId xmlns:a16="http://schemas.microsoft.com/office/drawing/2014/main" id="{231AAB86-ED00-435B-918C-8CEEB16A181A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18148" r="26311" b="36484"/>
          <a:stretch/>
        </p:blipFill>
        <p:spPr>
          <a:xfrm>
            <a:off x="-2609850" y="0"/>
            <a:ext cx="14801850" cy="2286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82" y="131826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2570605"/>
            <a:ext cx="11553443" cy="734570"/>
          </a:xfrm>
        </p:spPr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exploit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667710" y="3294495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A9FEAB-721C-46B5-B6B9-C8452D846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7078"/>
          <a:stretch/>
        </p:blipFill>
        <p:spPr>
          <a:xfrm>
            <a:off x="786019" y="4137892"/>
            <a:ext cx="3763203" cy="228834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885D776-9F03-48DF-ACA3-8DC0AAE2BE23}"/>
              </a:ext>
            </a:extLst>
          </p:cNvPr>
          <p:cNvSpPr/>
          <p:nvPr/>
        </p:nvSpPr>
        <p:spPr>
          <a:xfrm>
            <a:off x="786020" y="4392682"/>
            <a:ext cx="477078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365638" y="3305175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FFC1EFA-C594-4A52-B31F-5475CA35E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7892"/>
            <a:ext cx="5474498" cy="2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} \textbf{u} = 0 \hfill \text{in } \Omega \\&#10; \textbf{u} = \textbf{g} = (20xy^{3}, 5x^{4}-5y^{4})^{T} \hfill \text{ on } \partial\Omega&#10;\end{cases}$&#10;&#10;\end{document}"/>
  <p:tag name="IGUANATEXSIZE" val="20"/>
  <p:tag name="IGUANATEXCURSOR" val="14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7,608"/>
  <p:tag name="LATEXADDIN" val="\documentclass{article}&#10;\usepackage{amsmath}&#10;\pagestyle{empty}&#10;\begin{document}&#10;&#10;&#10;$\Omega = (-1,1) \times (-1,1)$&#10;&#10;\end{document}"/>
  <p:tag name="IGUANATEXSIZE" val="20"/>
  <p:tag name="IGUANATEXCURSOR" val="10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253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Helvetica Neue</vt:lpstr>
      <vt:lpstr>Menlo</vt:lpstr>
      <vt:lpstr>Sitka Banner</vt:lpstr>
      <vt:lpstr>HeadlinesVTI</vt:lpstr>
      <vt:lpstr>Physics Informed Neural Networks for Fluid Dynamics</vt:lpstr>
      <vt:lpstr>The idea</vt:lpstr>
      <vt:lpstr>A simple test case</vt:lpstr>
      <vt:lpstr>The results</vt:lpstr>
      <vt:lpstr>Our prospect</vt:lpstr>
      <vt:lpstr>Work Plan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5</cp:revision>
  <dcterms:created xsi:type="dcterms:W3CDTF">2021-05-19T07:13:48Z</dcterms:created>
  <dcterms:modified xsi:type="dcterms:W3CDTF">2021-05-19T12:08:16Z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